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28"/>
  </p:notesMasterIdLst>
  <p:sldIdLst>
    <p:sldId id="256" r:id="rId2"/>
    <p:sldId id="257" r:id="rId3"/>
    <p:sldId id="264" r:id="rId4"/>
    <p:sldId id="262" r:id="rId5"/>
    <p:sldId id="281" r:id="rId6"/>
    <p:sldId id="263" r:id="rId7"/>
    <p:sldId id="258" r:id="rId8"/>
    <p:sldId id="265" r:id="rId9"/>
    <p:sldId id="266" r:id="rId10"/>
    <p:sldId id="267" r:id="rId11"/>
    <p:sldId id="268" r:id="rId12"/>
    <p:sldId id="269" r:id="rId13"/>
    <p:sldId id="259" r:id="rId14"/>
    <p:sldId id="270" r:id="rId15"/>
    <p:sldId id="271" r:id="rId16"/>
    <p:sldId id="272" r:id="rId17"/>
    <p:sldId id="260" r:id="rId18"/>
    <p:sldId id="273" r:id="rId19"/>
    <p:sldId id="274" r:id="rId20"/>
    <p:sldId id="275" r:id="rId21"/>
    <p:sldId id="276" r:id="rId22"/>
    <p:sldId id="261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68" d="100"/>
          <a:sy n="68" d="100"/>
        </p:scale>
        <p:origin x="5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C7BC12-E361-4BBA-A7EC-23E096615CF7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097163-E27D-4DDE-B082-4A2D343CE9E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4297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Я так долго занимаюсь лингвистикой, что уже даже не задаю себе этот вопрос, но ответ на него может быть не так очевиден для остальных, как для меня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097163-E27D-4DDE-B082-4A2D343CE9E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0257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93829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6793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696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084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711539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4525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6289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465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4412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658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7648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CC6BF46-03C7-48F3-8077-A3DF063ED1D6}" type="datetimeFigureOut">
              <a:rPr lang="ru-RU" smtClean="0"/>
              <a:t>04.09.2018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E9A959F-8B15-4F75-9AAE-762EB300E40F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47449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C094E1-3030-431C-A736-6561AE0987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Лингвистика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EED050A-3C87-473D-8DBB-72B7FA6CA3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2500" dirty="0"/>
              <a:t>Что это и зачем?</a:t>
            </a:r>
          </a:p>
        </p:txBody>
      </p:sp>
    </p:spTree>
    <p:extLst>
      <p:ext uri="{BB962C8B-B14F-4D97-AF65-F5344CB8AC3E}">
        <p14:creationId xmlns:p14="http://schemas.microsoft.com/office/powerpoint/2010/main" val="2750781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9AC808-8D81-40FA-96D4-1F9572815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Внутри – уровни языка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C9ED2603-0490-4124-ACDD-012180D0E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>
                <a:solidFill>
                  <a:srgbClr val="FF0000"/>
                </a:solidFill>
              </a:rPr>
              <a:t>Синтаксис</a:t>
            </a:r>
            <a:r>
              <a:rPr lang="ru-RU" sz="2400" b="1" dirty="0">
                <a:solidFill>
                  <a:srgbClr val="00B050"/>
                </a:solidFill>
              </a:rPr>
              <a:t> </a:t>
            </a:r>
            <a:r>
              <a:rPr lang="ru-RU" sz="2400" dirty="0">
                <a:solidFill>
                  <a:schemeClr val="tx1"/>
                </a:solidFill>
              </a:rPr>
              <a:t>(от греч. </a:t>
            </a:r>
            <a:r>
              <a:rPr lang="el-GR" sz="2400" dirty="0">
                <a:solidFill>
                  <a:schemeClr val="tx1"/>
                </a:solidFill>
              </a:rPr>
              <a:t>σύν-ταξις — </a:t>
            </a:r>
            <a:r>
              <a:rPr lang="ru-RU" sz="2400" dirty="0">
                <a:solidFill>
                  <a:schemeClr val="tx1"/>
                </a:solidFill>
              </a:rPr>
              <a:t>составление) – 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раздел лингвистики, изучающий связи между словами в предложении.</a:t>
            </a:r>
          </a:p>
          <a:p>
            <a:pPr marL="0" indent="0">
              <a:buNone/>
            </a:pPr>
            <a:endParaRPr lang="ru-RU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Синтаксис как раздел науки отличается от школьного синтаксиса – чем, поговорим позже.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B51C1D-167A-4524-AB93-E4C739BC6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4277" y="163683"/>
            <a:ext cx="2316759" cy="231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754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9AC808-8D81-40FA-96D4-1F9572815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Внутри – уровни языка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C9ED2603-0490-4124-ACDD-012180D0E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>
                <a:solidFill>
                  <a:srgbClr val="FFC000"/>
                </a:solidFill>
              </a:rPr>
              <a:t>Семантика</a:t>
            </a:r>
            <a:r>
              <a:rPr lang="ru-RU" sz="2400" b="1" dirty="0">
                <a:solidFill>
                  <a:srgbClr val="00B050"/>
                </a:solidFill>
              </a:rPr>
              <a:t> </a:t>
            </a:r>
            <a:r>
              <a:rPr lang="ru-RU" sz="2400" dirty="0">
                <a:solidFill>
                  <a:schemeClr val="tx1"/>
                </a:solidFill>
              </a:rPr>
              <a:t>(от греч. </a:t>
            </a:r>
            <a:r>
              <a:rPr lang="el-GR" sz="2400" dirty="0"/>
              <a:t>σημαντικός «</a:t>
            </a:r>
            <a:r>
              <a:rPr lang="ru-RU" sz="2400" dirty="0"/>
              <a:t>обозначающий»</a:t>
            </a:r>
            <a:r>
              <a:rPr lang="ru-RU" sz="2400" dirty="0">
                <a:solidFill>
                  <a:schemeClr val="tx1"/>
                </a:solidFill>
              </a:rPr>
              <a:t>) – 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раздел лингвистики, изучающий смысл языковых единиц – больших и маленьких.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B51C1D-167A-4524-AB93-E4C739BC6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4277" y="163683"/>
            <a:ext cx="2316759" cy="231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02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9AC808-8D81-40FA-96D4-1F9572815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Внутри – уровни языка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C9ED2603-0490-4124-ACDD-012180D0E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>
                <a:solidFill>
                  <a:srgbClr val="FFFF00"/>
                </a:solidFill>
                <a:highlight>
                  <a:srgbClr val="808080"/>
                </a:highlight>
              </a:rPr>
              <a:t>Дискурс</a:t>
            </a:r>
            <a:r>
              <a:rPr lang="ru-RU" sz="2400" b="1" dirty="0">
                <a:solidFill>
                  <a:srgbClr val="FFFF00"/>
                </a:solidFill>
              </a:rPr>
              <a:t> </a:t>
            </a:r>
            <a:r>
              <a:rPr lang="ru-RU" sz="2400" dirty="0">
                <a:solidFill>
                  <a:schemeClr val="tx1"/>
                </a:solidFill>
              </a:rPr>
              <a:t>(от лат. </a:t>
            </a:r>
            <a:r>
              <a:rPr lang="da-DK" sz="2400" dirty="0"/>
              <a:t>discursus - </a:t>
            </a:r>
            <a:r>
              <a:rPr lang="ru-RU" sz="2400" dirty="0"/>
              <a:t>рассуждение, довод) – 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раздел лингвистики, изучающий правила построения текста.</a:t>
            </a:r>
          </a:p>
          <a:p>
            <a:pPr marL="0" indent="0">
              <a:buNone/>
            </a:pPr>
            <a:endParaRPr lang="ru-RU" sz="2400" b="1" dirty="0">
              <a:solidFill>
                <a:srgbClr val="FFFF00"/>
              </a:solidFill>
              <a:highlight>
                <a:srgbClr val="C0C0C0"/>
              </a:highlight>
            </a:endParaRPr>
          </a:p>
          <a:p>
            <a:pPr marL="0" indent="0">
              <a:buNone/>
            </a:pPr>
            <a:r>
              <a:rPr lang="ru-RU" sz="2400" b="1" dirty="0">
                <a:solidFill>
                  <a:srgbClr val="FFFF00"/>
                </a:solidFill>
                <a:highlight>
                  <a:srgbClr val="808080"/>
                </a:highlight>
              </a:rPr>
              <a:t>Прагматика</a:t>
            </a:r>
            <a:r>
              <a:rPr lang="ru-RU" sz="2400" b="1" dirty="0">
                <a:solidFill>
                  <a:srgbClr val="00B050"/>
                </a:solidFill>
              </a:rPr>
              <a:t> </a:t>
            </a:r>
            <a:r>
              <a:rPr lang="ru-RU" sz="2400" dirty="0">
                <a:solidFill>
                  <a:schemeClr val="tx1"/>
                </a:solidFill>
              </a:rPr>
              <a:t>(от греч. </a:t>
            </a:r>
            <a:r>
              <a:rPr lang="ru-RU" sz="2400" dirty="0"/>
              <a:t>π</a:t>
            </a:r>
            <a:r>
              <a:rPr lang="ru-RU" sz="2400" dirty="0" err="1"/>
              <a:t>ράγμ</a:t>
            </a:r>
            <a:r>
              <a:rPr lang="ru-RU" sz="2400" dirty="0"/>
              <a:t>α «дело, действие»</a:t>
            </a:r>
            <a:r>
              <a:rPr lang="ru-RU" sz="2400" dirty="0">
                <a:solidFill>
                  <a:schemeClr val="tx1"/>
                </a:solidFill>
              </a:rPr>
              <a:t>) – 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раздел лингвистики, изучающий, как человек выражает то, что он хочет сказать.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B51C1D-167A-4524-AB93-E4C739BC6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4277" y="163683"/>
            <a:ext cx="2316759" cy="231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636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9B5B10-6E11-4FAD-B420-A72EC8A35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Между языками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F5D618-A8A2-4183-857F-AC0167EF0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Языки можно:</a:t>
            </a:r>
          </a:p>
          <a:p>
            <a:r>
              <a:rPr lang="ru-RU" sz="2400" dirty="0"/>
              <a:t>Сравнивать</a:t>
            </a:r>
          </a:p>
          <a:p>
            <a:r>
              <a:rPr lang="ru-RU" sz="2400" dirty="0"/>
              <a:t>Объединять в группы на основе каких-либо признаков.</a:t>
            </a:r>
          </a:p>
        </p:txBody>
      </p:sp>
    </p:spTree>
    <p:extLst>
      <p:ext uri="{BB962C8B-B14F-4D97-AF65-F5344CB8AC3E}">
        <p14:creationId xmlns:p14="http://schemas.microsoft.com/office/powerpoint/2010/main" val="2172630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A11683-F982-4EC8-9E7A-5F42110F6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Между языками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D994BEF-6C20-41B0-AF2E-2C30BEA61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Сравнительно-историческое языкознание</a:t>
            </a:r>
            <a:r>
              <a:rPr lang="ru-RU" sz="2400" dirty="0"/>
              <a:t>, или </a:t>
            </a:r>
            <a:r>
              <a:rPr lang="ru-RU" sz="2400" b="1" dirty="0"/>
              <a:t>компаративистика </a:t>
            </a:r>
            <a:r>
              <a:rPr lang="ru-RU" sz="2400" dirty="0"/>
              <a:t>(от лат. </a:t>
            </a:r>
            <a:r>
              <a:rPr lang="la-Latn" sz="2400" dirty="0"/>
              <a:t>comparativus — </a:t>
            </a:r>
            <a:r>
              <a:rPr lang="ru-RU" sz="2400" dirty="0"/>
              <a:t>сравнительный) – сравнение и объединение </a:t>
            </a:r>
            <a:r>
              <a:rPr lang="ru-RU" sz="2400" i="1" dirty="0"/>
              <a:t>родственных</a:t>
            </a:r>
            <a:r>
              <a:rPr lang="ru-RU" sz="2400" dirty="0"/>
              <a:t> языков.</a:t>
            </a:r>
            <a:endParaRPr lang="ru-RU" sz="2400" b="1" i="1" dirty="0"/>
          </a:p>
        </p:txBody>
      </p:sp>
    </p:spTree>
    <p:extLst>
      <p:ext uri="{BB962C8B-B14F-4D97-AF65-F5344CB8AC3E}">
        <p14:creationId xmlns:p14="http://schemas.microsoft.com/office/powerpoint/2010/main" val="1886689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C69E2C-0B97-4CFF-8EA7-969E89C17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Между языками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DACAB4-39ED-4423-BE60-4D7F27034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Ареальная лингвистика </a:t>
            </a:r>
            <a:r>
              <a:rPr lang="ru-RU" sz="2400" dirty="0"/>
              <a:t>(от лат. </a:t>
            </a:r>
            <a:r>
              <a:rPr lang="la-Latn" sz="2400" dirty="0"/>
              <a:t>area — </a:t>
            </a:r>
            <a:r>
              <a:rPr lang="ru-RU" sz="2400" dirty="0"/>
              <a:t>площадь, пространство) – сравнение и объединение языков, на которых говорят в одном </a:t>
            </a:r>
            <a:r>
              <a:rPr lang="ru-RU" sz="2400" i="1" dirty="0"/>
              <a:t>ареале</a:t>
            </a:r>
            <a:r>
              <a:rPr lang="ru-RU" sz="2400" dirty="0"/>
              <a:t> (на одной территории)</a:t>
            </a:r>
            <a:endParaRPr lang="ru-RU" sz="2400" b="1" i="1" dirty="0"/>
          </a:p>
        </p:txBody>
      </p:sp>
    </p:spTree>
    <p:extLst>
      <p:ext uri="{BB962C8B-B14F-4D97-AF65-F5344CB8AC3E}">
        <p14:creationId xmlns:p14="http://schemas.microsoft.com/office/powerpoint/2010/main" val="3564640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39F35C-8874-4143-9690-35BA99D6B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Между языками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88BBBF4-730D-45AE-9065-FC09043E5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Типология </a:t>
            </a:r>
            <a:r>
              <a:rPr lang="ru-RU" sz="2400" dirty="0"/>
              <a:t>(от греч. </a:t>
            </a:r>
            <a:r>
              <a:rPr lang="el-GR" sz="2400" dirty="0"/>
              <a:t>τύπος «</a:t>
            </a:r>
            <a:r>
              <a:rPr lang="ru-RU" sz="2400" dirty="0"/>
              <a:t>удар, след, отпечаток» + </a:t>
            </a:r>
            <a:r>
              <a:rPr lang="el-GR" sz="2400" dirty="0">
                <a:solidFill>
                  <a:schemeClr val="tx1"/>
                </a:solidFill>
              </a:rPr>
              <a:t>λόγος «</a:t>
            </a:r>
            <a:r>
              <a:rPr lang="ru-RU" sz="2400" dirty="0">
                <a:solidFill>
                  <a:schemeClr val="tx1"/>
                </a:solidFill>
              </a:rPr>
              <a:t>учение») – сравнение </a:t>
            </a:r>
            <a:r>
              <a:rPr lang="ru-RU" sz="2400" i="1" dirty="0">
                <a:solidFill>
                  <a:schemeClr val="tx1"/>
                </a:solidFill>
              </a:rPr>
              <a:t>грамматического строя</a:t>
            </a:r>
            <a:r>
              <a:rPr lang="ru-RU" sz="2400" dirty="0">
                <a:solidFill>
                  <a:schemeClr val="tx1"/>
                </a:solidFill>
              </a:rPr>
              <a:t> языков и объединение их на основании общих черт. Для типологии неважно, родственны ли языки и где на них говорят.</a:t>
            </a:r>
            <a:endParaRPr lang="ru-RU" sz="2400" b="1" i="1" dirty="0"/>
          </a:p>
        </p:txBody>
      </p:sp>
    </p:spTree>
    <p:extLst>
      <p:ext uri="{BB962C8B-B14F-4D97-AF65-F5344CB8AC3E}">
        <p14:creationId xmlns:p14="http://schemas.microsoft.com/office/powerpoint/2010/main" val="3376433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1C2AE0-3E64-410D-AD83-8F597FD3A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Вне языка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687E1C-AB04-4024-99A9-1A821EEC2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Изучать язык можно как изнутри, так и снаружи – то есть смотреть, как языковая система взаимодействует с внешним миром.</a:t>
            </a:r>
          </a:p>
        </p:txBody>
      </p:sp>
    </p:spTree>
    <p:extLst>
      <p:ext uri="{BB962C8B-B14F-4D97-AF65-F5344CB8AC3E}">
        <p14:creationId xmlns:p14="http://schemas.microsoft.com/office/powerpoint/2010/main" val="426775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299B44-5D88-411D-BBD8-BD488F1B2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Вне языка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AF5DFB-BE30-4BA5-8C05-0FD8FAAF0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Социолингвистика </a:t>
            </a:r>
            <a:r>
              <a:rPr lang="ru-RU" sz="2400" dirty="0"/>
              <a:t>– наука на стыке лингвистики и социологии. Изучает жизнь языка в обществе и влияние общества на язык.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217585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DFBD25-4CF8-403F-802B-176BB800A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Вне языка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C68B73-5EF5-4A5F-8B1A-D7058A0F9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Психолингвистика </a:t>
            </a:r>
            <a:r>
              <a:rPr lang="ru-RU" sz="2400" dirty="0"/>
              <a:t>– наука на стыке лингвистики и психологии. Изучает взаимоотношения языка и сознания.</a:t>
            </a:r>
            <a:endParaRPr lang="ru-RU" sz="24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0F6D0C9-C4AD-4383-BCDC-19BEF27E2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641" y="2782614"/>
            <a:ext cx="3581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337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4C8DA5-7A48-4040-BEFD-4885D6C9A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Лингвистика – это наука о языке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6AA00B-ECA8-4D24-9809-3E39B9655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О конкретных языках</a:t>
            </a:r>
          </a:p>
          <a:p>
            <a:r>
              <a:rPr lang="ru-RU" sz="2400" dirty="0"/>
              <a:t>О человеческом языке в целом</a:t>
            </a:r>
          </a:p>
        </p:txBody>
      </p:sp>
    </p:spTree>
    <p:extLst>
      <p:ext uri="{BB962C8B-B14F-4D97-AF65-F5344CB8AC3E}">
        <p14:creationId xmlns:p14="http://schemas.microsoft.com/office/powerpoint/2010/main" val="3899609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674F4F-DFE5-4660-8CDA-177A2B81A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Вне языка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4351BEF-930C-435E-B46B-507C7BFE2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Нейролингвистика </a:t>
            </a:r>
            <a:r>
              <a:rPr lang="ru-RU" sz="2400" dirty="0"/>
              <a:t>– наука на стыке лингвистики и неврологии. Изучает мозговые механизмы речевой деятельности.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277677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704560-0F6D-4FAF-84E7-6483D2A55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Вне языка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33FEA8-0F6B-4AEF-B38B-4F66515DF9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Компьютерная лингвистика – </a:t>
            </a:r>
            <a:r>
              <a:rPr lang="ru-RU" sz="2400" dirty="0"/>
              <a:t>наука (или дисциплина) на стыке лингвистики и программирования. Занимается разработкой компьютерных систем, работающих с языком.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9089708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77B6B8-AD61-42E2-812E-EE7C60F08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Методы изучения языка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5AA776-8693-49FA-8538-C79A3AF04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За языком, как и за живым существом, можно просто наблюдать, взаимодействовать с ним или ставить над ним эксперименты.</a:t>
            </a:r>
          </a:p>
        </p:txBody>
      </p:sp>
    </p:spTree>
    <p:extLst>
      <p:ext uri="{BB962C8B-B14F-4D97-AF65-F5344CB8AC3E}">
        <p14:creationId xmlns:p14="http://schemas.microsoft.com/office/powerpoint/2010/main" val="30143639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B428FA-4C34-4D75-A417-5952D913A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Методы изучения языка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D446DB-37E7-4459-A997-81D4B8C48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Корпусная лингвистика </a:t>
            </a:r>
            <a:r>
              <a:rPr lang="ru-RU" sz="2400" dirty="0"/>
              <a:t>– наблюдение. Исследование языка путём изучения текстов на нём.</a:t>
            </a:r>
            <a:endParaRPr lang="ru-RU" sz="24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30AFEAB-38FA-4C64-A918-129E14395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714" y="3238500"/>
            <a:ext cx="5000625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3962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D7F220-E009-431D-AF03-9828EBA9A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9914" y="685800"/>
            <a:ext cx="5127172" cy="1485900"/>
          </a:xfrm>
        </p:spPr>
        <p:txBody>
          <a:bodyPr>
            <a:normAutofit/>
          </a:bodyPr>
          <a:lstStyle/>
          <a:p>
            <a:r>
              <a:rPr lang="ru-RU"/>
              <a:t>Методы изучения языка</a:t>
            </a:r>
            <a:endParaRPr lang="ru-RU" dirty="0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A67E2D8A-19BE-48A0-889C-CCAC02348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66F4317-3B22-4C88-A557-4AB01149A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62" y="1367258"/>
            <a:ext cx="5071256" cy="3803442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A19AA64F-022D-41E3-8EC1-F69252CB5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9914" y="2286000"/>
            <a:ext cx="5127172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Полевая лингвистика</a:t>
            </a:r>
            <a:r>
              <a:rPr lang="ru-RU" sz="2400" dirty="0"/>
              <a:t> – взаимодействие. Исследование языка путём опроса людей, говорящих на этом языке.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10383343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6AC4A0-43BE-4860-9112-FD9347E92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Методы изучения языка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1F8044-A68C-40C4-B56B-6E8A179FC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05656"/>
            <a:ext cx="667718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/>
              <a:t>Экспериментальная лингвистика</a:t>
            </a:r>
            <a:r>
              <a:rPr lang="ru-RU" sz="2400" dirty="0"/>
              <a:t> – говорит сама за себя. Исследование языка путём проведения научных экспериментов.</a:t>
            </a:r>
            <a:endParaRPr lang="ru-RU" sz="2400" b="1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3460B7A-5776-44A9-8F65-6BEB682EF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011212"/>
            <a:ext cx="4750676" cy="3563007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AA2982-39F6-4912-9F15-91B55019A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8780" y="-45983"/>
            <a:ext cx="4222343" cy="690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883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2547827-D457-4CAF-B228-EDEF97DD1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Лингвистика – большая наука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616DF34-6928-458F-80A2-6116B0C3FB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Поехали!</a:t>
            </a:r>
          </a:p>
        </p:txBody>
      </p:sp>
    </p:spTree>
    <p:extLst>
      <p:ext uri="{BB962C8B-B14F-4D97-AF65-F5344CB8AC3E}">
        <p14:creationId xmlns:p14="http://schemas.microsoft.com/office/powerpoint/2010/main" val="2064146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B27239-DDEB-47A9-9F66-EA68DFFB0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такое язык?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83C9832-420E-43CA-88E8-37DB9EA63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Язык – знаковая система, связывающая смысл и форму.</a:t>
            </a:r>
          </a:p>
        </p:txBody>
      </p:sp>
    </p:spTree>
    <p:extLst>
      <p:ext uri="{BB962C8B-B14F-4D97-AF65-F5344CB8AC3E}">
        <p14:creationId xmlns:p14="http://schemas.microsoft.com/office/powerpoint/2010/main" val="4221008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6982B0-3C3B-48C7-BC5A-B915DA3FA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это интересно?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88190D-1F32-48E4-B261-2F295B36E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Люди говорят на родном языке, не прилагая к этому усилий. Тем не менее, язык – это довольно жёсткая система правил, которые просто не осознаются носителями. Если спросить их напрямую, почему они говорят так, а не иначе, скорее всего получится как в сказке про многоножку, которая танцевала. Поэтому очень интересно – понять, как устроен тот или иной язык или вообще человеческий язык в целом. Это почти детектив.</a:t>
            </a:r>
          </a:p>
        </p:txBody>
      </p:sp>
    </p:spTree>
    <p:extLst>
      <p:ext uri="{BB962C8B-B14F-4D97-AF65-F5344CB8AC3E}">
        <p14:creationId xmlns:p14="http://schemas.microsoft.com/office/powerpoint/2010/main" val="3984366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C3B32F-85A8-4504-8DEC-FE34BA795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 конкретные языки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B930E6-2477-4FA0-84FD-D080B3F23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Русистика</a:t>
            </a:r>
          </a:p>
          <a:p>
            <a:r>
              <a:rPr lang="ru-RU" sz="2400" dirty="0"/>
              <a:t>Германистика</a:t>
            </a:r>
          </a:p>
          <a:p>
            <a:r>
              <a:rPr lang="ru-RU" sz="2400" dirty="0"/>
              <a:t>Индоевропеистика</a:t>
            </a:r>
          </a:p>
        </p:txBody>
      </p:sp>
    </p:spTree>
    <p:extLst>
      <p:ext uri="{BB962C8B-B14F-4D97-AF65-F5344CB8AC3E}">
        <p14:creationId xmlns:p14="http://schemas.microsoft.com/office/powerpoint/2010/main" val="1916765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0419C3-1DB1-4072-9030-417FE5223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cap="all"/>
              <a:t>Внутри – уровни языка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61D874F-D702-45B3-ADC3-1834167E5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879" y="1340841"/>
            <a:ext cx="4375510" cy="437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714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9AC808-8D81-40FA-96D4-1F9572815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Внутри – уровни языка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C9ED2603-0490-4124-ACDD-012180D0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480442"/>
            <a:ext cx="9601200" cy="33869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>
                <a:solidFill>
                  <a:srgbClr val="00B050"/>
                </a:solidFill>
              </a:rPr>
              <a:t>Фонетика </a:t>
            </a:r>
            <a:r>
              <a:rPr lang="ru-RU" sz="2400" dirty="0">
                <a:solidFill>
                  <a:schemeClr val="tx1"/>
                </a:solidFill>
              </a:rPr>
              <a:t>(от греч. </a:t>
            </a:r>
            <a:r>
              <a:rPr lang="ru-RU" sz="2400" dirty="0" err="1">
                <a:solidFill>
                  <a:schemeClr val="tx1"/>
                </a:solidFill>
              </a:rPr>
              <a:t>φωνηεντικός</a:t>
            </a:r>
            <a:r>
              <a:rPr lang="ru-RU" sz="2400" dirty="0">
                <a:solidFill>
                  <a:schemeClr val="tx1"/>
                </a:solidFill>
              </a:rPr>
              <a:t> «звуковой» от </a:t>
            </a:r>
            <a:r>
              <a:rPr lang="ru-RU" sz="2400" dirty="0" err="1">
                <a:solidFill>
                  <a:schemeClr val="tx1"/>
                </a:solidFill>
              </a:rPr>
              <a:t>φωνή</a:t>
            </a:r>
            <a:r>
              <a:rPr lang="ru-RU" sz="2400" dirty="0">
                <a:solidFill>
                  <a:schemeClr val="tx1"/>
                </a:solidFill>
              </a:rPr>
              <a:t> «звук») – 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раздел лингвистики, изучающий звуки и звуковое строение языка.</a:t>
            </a:r>
            <a:endParaRPr lang="ru-RU" sz="2400" dirty="0">
              <a:solidFill>
                <a:srgbClr val="00B050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B51C1D-167A-4524-AB93-E4C739BC6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4277" y="163683"/>
            <a:ext cx="2316759" cy="231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79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9AC808-8D81-40FA-96D4-1F9572815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Внутри – уровни языка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C9ED2603-0490-4124-ACDD-012180D0E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>
                <a:solidFill>
                  <a:srgbClr val="0070C0"/>
                </a:solidFill>
              </a:rPr>
              <a:t>Фонология</a:t>
            </a:r>
            <a:r>
              <a:rPr lang="ru-RU" sz="2400" b="1" dirty="0">
                <a:solidFill>
                  <a:srgbClr val="00B050"/>
                </a:solidFill>
              </a:rPr>
              <a:t> </a:t>
            </a:r>
            <a:r>
              <a:rPr lang="ru-RU" sz="2400" dirty="0">
                <a:solidFill>
                  <a:schemeClr val="tx1"/>
                </a:solidFill>
              </a:rPr>
              <a:t>(от греч. </a:t>
            </a:r>
            <a:r>
              <a:rPr lang="el-GR" sz="2400" dirty="0">
                <a:solidFill>
                  <a:schemeClr val="tx1"/>
                </a:solidFill>
              </a:rPr>
              <a:t>φωνή «</a:t>
            </a:r>
            <a:r>
              <a:rPr lang="ru-RU" sz="2400" dirty="0">
                <a:solidFill>
                  <a:schemeClr val="tx1"/>
                </a:solidFill>
              </a:rPr>
              <a:t>звук» + </a:t>
            </a:r>
            <a:r>
              <a:rPr lang="el-GR" sz="2400" dirty="0">
                <a:solidFill>
                  <a:schemeClr val="tx1"/>
                </a:solidFill>
              </a:rPr>
              <a:t>λόγος «</a:t>
            </a:r>
            <a:r>
              <a:rPr lang="ru-RU" sz="2400" dirty="0">
                <a:solidFill>
                  <a:schemeClr val="tx1"/>
                </a:solidFill>
              </a:rPr>
              <a:t>учение») – 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раздел лингвистики, изучающий фонемы и фонемный состав языка.</a:t>
            </a:r>
          </a:p>
          <a:p>
            <a:pPr marL="0" indent="0">
              <a:buNone/>
            </a:pPr>
            <a:endParaRPr lang="ru-RU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Фонема (от греч. </a:t>
            </a:r>
            <a:r>
              <a:rPr lang="el-GR" sz="2400" dirty="0"/>
              <a:t>φώνημα «</a:t>
            </a:r>
            <a:r>
              <a:rPr lang="ru-RU" sz="2400" dirty="0"/>
              <a:t>звук»)</a:t>
            </a:r>
            <a:r>
              <a:rPr lang="ru-RU" sz="2400" dirty="0">
                <a:solidFill>
                  <a:schemeClr val="tx1"/>
                </a:solidFill>
              </a:rPr>
              <a:t> – это смыслоразличительный звук. Например, слова </a:t>
            </a:r>
            <a:r>
              <a:rPr lang="ru-RU" sz="2400" i="1" dirty="0">
                <a:solidFill>
                  <a:schemeClr val="tx1"/>
                </a:solidFill>
              </a:rPr>
              <a:t>угол</a:t>
            </a:r>
            <a:r>
              <a:rPr lang="ru-RU" sz="2400" dirty="0">
                <a:solidFill>
                  <a:schemeClr val="tx1"/>
                </a:solidFill>
              </a:rPr>
              <a:t> и </a:t>
            </a:r>
            <a:r>
              <a:rPr lang="ru-RU" sz="2400" i="1" dirty="0">
                <a:solidFill>
                  <a:schemeClr val="tx1"/>
                </a:solidFill>
              </a:rPr>
              <a:t>уголь</a:t>
            </a:r>
            <a:r>
              <a:rPr lang="ru-RU" sz="2400" dirty="0">
                <a:solidFill>
                  <a:schemeClr val="tx1"/>
                </a:solidFill>
              </a:rPr>
              <a:t> отличаются одним звуком – в первом слове на конце </a:t>
            </a:r>
            <a:r>
              <a:rPr lang="en-US" sz="2400" dirty="0">
                <a:solidFill>
                  <a:schemeClr val="tx1"/>
                </a:solidFill>
              </a:rPr>
              <a:t>[</a:t>
            </a:r>
            <a:r>
              <a:rPr lang="ru-RU" sz="2400" dirty="0">
                <a:solidFill>
                  <a:schemeClr val="tx1"/>
                </a:solidFill>
              </a:rPr>
              <a:t>л</a:t>
            </a:r>
            <a:r>
              <a:rPr lang="en-US" sz="2400" dirty="0">
                <a:solidFill>
                  <a:schemeClr val="tx1"/>
                </a:solidFill>
              </a:rPr>
              <a:t>]</a:t>
            </a:r>
            <a:r>
              <a:rPr lang="ru-RU" sz="2400" dirty="0">
                <a:solidFill>
                  <a:schemeClr val="tx1"/>
                </a:solidFill>
              </a:rPr>
              <a:t>, а во втором – </a:t>
            </a:r>
            <a:r>
              <a:rPr lang="en-US" sz="2400" dirty="0">
                <a:solidFill>
                  <a:schemeClr val="tx1"/>
                </a:solidFill>
              </a:rPr>
              <a:t>[</a:t>
            </a:r>
            <a:r>
              <a:rPr lang="ru-RU" sz="2400" dirty="0">
                <a:solidFill>
                  <a:schemeClr val="tx1"/>
                </a:solidFill>
              </a:rPr>
              <a:t>л</a:t>
            </a:r>
            <a:r>
              <a:rPr lang="en-US" sz="2400" dirty="0">
                <a:solidFill>
                  <a:schemeClr val="tx1"/>
                </a:solidFill>
              </a:rPr>
              <a:t>’]</a:t>
            </a:r>
            <a:r>
              <a:rPr lang="ru-RU" sz="2400" dirty="0">
                <a:solidFill>
                  <a:schemeClr val="tx1"/>
                </a:solidFill>
              </a:rPr>
              <a:t>. То, что это звуковое различие проявляется и в смысле, показывает, что </a:t>
            </a:r>
            <a:r>
              <a:rPr lang="en-US" sz="2400" dirty="0">
                <a:solidFill>
                  <a:schemeClr val="tx1"/>
                </a:solidFill>
              </a:rPr>
              <a:t>[</a:t>
            </a:r>
            <a:r>
              <a:rPr lang="ru-RU" sz="2400" dirty="0">
                <a:solidFill>
                  <a:schemeClr val="tx1"/>
                </a:solidFill>
              </a:rPr>
              <a:t>л</a:t>
            </a:r>
            <a:r>
              <a:rPr lang="en-US" sz="2400" dirty="0">
                <a:solidFill>
                  <a:schemeClr val="tx1"/>
                </a:solidFill>
              </a:rPr>
              <a:t>]</a:t>
            </a:r>
            <a:r>
              <a:rPr lang="ru-RU" sz="2400" dirty="0">
                <a:solidFill>
                  <a:schemeClr val="tx1"/>
                </a:solidFill>
              </a:rPr>
              <a:t> и </a:t>
            </a:r>
            <a:r>
              <a:rPr lang="en-US" sz="2400" dirty="0">
                <a:solidFill>
                  <a:schemeClr val="tx1"/>
                </a:solidFill>
              </a:rPr>
              <a:t>[</a:t>
            </a:r>
            <a:r>
              <a:rPr lang="ru-RU" sz="2400" dirty="0">
                <a:solidFill>
                  <a:schemeClr val="tx1"/>
                </a:solidFill>
              </a:rPr>
              <a:t>л</a:t>
            </a:r>
            <a:r>
              <a:rPr lang="en-US" sz="2400" dirty="0">
                <a:solidFill>
                  <a:schemeClr val="tx1"/>
                </a:solidFill>
              </a:rPr>
              <a:t>’]</a:t>
            </a:r>
            <a:r>
              <a:rPr lang="ru-RU" sz="2400" dirty="0">
                <a:solidFill>
                  <a:schemeClr val="tx1"/>
                </a:solidFill>
              </a:rPr>
              <a:t> – это разные фонемы.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B51C1D-167A-4524-AB93-E4C739BC6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4277" y="163683"/>
            <a:ext cx="2316759" cy="231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070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9AC808-8D81-40FA-96D4-1F9572815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Внутри – уровни языка</a:t>
            </a:r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C9ED2603-0490-4124-ACDD-012180D0E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480442"/>
            <a:ext cx="9601200" cy="33869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1" dirty="0">
                <a:solidFill>
                  <a:srgbClr val="7030A0"/>
                </a:solidFill>
              </a:rPr>
              <a:t>Морфология</a:t>
            </a:r>
            <a:r>
              <a:rPr lang="ru-RU" sz="2400" b="1" dirty="0">
                <a:solidFill>
                  <a:srgbClr val="00B050"/>
                </a:solidFill>
              </a:rPr>
              <a:t> </a:t>
            </a:r>
            <a:r>
              <a:rPr lang="ru-RU" sz="2400" dirty="0">
                <a:solidFill>
                  <a:schemeClr val="tx1"/>
                </a:solidFill>
              </a:rPr>
              <a:t>(от греч. </a:t>
            </a:r>
            <a:r>
              <a:rPr lang="el-GR" sz="2400" dirty="0">
                <a:solidFill>
                  <a:schemeClr val="tx1"/>
                </a:solidFill>
              </a:rPr>
              <a:t>μορφή «</a:t>
            </a:r>
            <a:r>
              <a:rPr lang="ru-RU" sz="2400" dirty="0">
                <a:solidFill>
                  <a:schemeClr val="tx1"/>
                </a:solidFill>
              </a:rPr>
              <a:t>форма» + </a:t>
            </a:r>
            <a:r>
              <a:rPr lang="el-GR" sz="2400" dirty="0">
                <a:solidFill>
                  <a:schemeClr val="tx1"/>
                </a:solidFill>
              </a:rPr>
              <a:t>λόγος «</a:t>
            </a:r>
            <a:r>
              <a:rPr lang="ru-RU" sz="2400" dirty="0">
                <a:solidFill>
                  <a:schemeClr val="tx1"/>
                </a:solidFill>
              </a:rPr>
              <a:t>учение») – </a:t>
            </a:r>
          </a:p>
          <a:p>
            <a:pPr marL="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раздел лингвистики, изучающий слова и их части (морфемы).</a:t>
            </a:r>
          </a:p>
          <a:p>
            <a:pPr marL="0" indent="0">
              <a:buNone/>
            </a:pPr>
            <a:endParaRPr lang="ru-RU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sz="2400" dirty="0">
                <a:solidFill>
                  <a:schemeClr val="tx1"/>
                </a:solidFill>
              </a:rPr>
              <a:t>Морфема считается наименьшей значимой единицей языка.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B51C1D-167A-4524-AB93-E4C739BC6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4277" y="163683"/>
            <a:ext cx="2316759" cy="2316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303843"/>
      </p:ext>
    </p:extLst>
  </p:cSld>
  <p:clrMapOvr>
    <a:masterClrMapping/>
  </p:clrMapOvr>
</p:sld>
</file>

<file path=ppt/theme/theme1.xml><?xml version="1.0" encoding="utf-8"?>
<a:theme xmlns:a="http://schemas.openxmlformats.org/drawingml/2006/main" name="Обрезка">
  <a:themeElements>
    <a:clrScheme name="Обрезка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Обрезка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Обрезк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628</Words>
  <Application>Microsoft Office PowerPoint</Application>
  <PresentationFormat>Широкоэкранный</PresentationFormat>
  <Paragraphs>73</Paragraphs>
  <Slides>26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26</vt:i4>
      </vt:variant>
    </vt:vector>
  </HeadingPairs>
  <TitlesOfParts>
    <vt:vector size="29" baseType="lpstr">
      <vt:lpstr>Calibri</vt:lpstr>
      <vt:lpstr>Franklin Gothic Book</vt:lpstr>
      <vt:lpstr>Обрезка</vt:lpstr>
      <vt:lpstr>Лингвистика</vt:lpstr>
      <vt:lpstr>Лингвистика – это наука о языке</vt:lpstr>
      <vt:lpstr>Что такое язык?</vt:lpstr>
      <vt:lpstr>Почему это интересно?</vt:lpstr>
      <vt:lpstr>Про конкретные языки</vt:lpstr>
      <vt:lpstr>Внутри – уровни языка</vt:lpstr>
      <vt:lpstr>Внутри – уровни языка</vt:lpstr>
      <vt:lpstr>Внутри – уровни языка</vt:lpstr>
      <vt:lpstr>Внутри – уровни языка</vt:lpstr>
      <vt:lpstr>Внутри – уровни языка</vt:lpstr>
      <vt:lpstr>Внутри – уровни языка</vt:lpstr>
      <vt:lpstr>Внутри – уровни языка</vt:lpstr>
      <vt:lpstr>Между языками</vt:lpstr>
      <vt:lpstr>Между языками</vt:lpstr>
      <vt:lpstr>Между языками</vt:lpstr>
      <vt:lpstr>Между языками</vt:lpstr>
      <vt:lpstr>Вне языка</vt:lpstr>
      <vt:lpstr>Вне языка</vt:lpstr>
      <vt:lpstr>Вне языка</vt:lpstr>
      <vt:lpstr>Вне языка</vt:lpstr>
      <vt:lpstr>Вне языка</vt:lpstr>
      <vt:lpstr>Методы изучения языка</vt:lpstr>
      <vt:lpstr>Методы изучения языка</vt:lpstr>
      <vt:lpstr>Методы изучения языка</vt:lpstr>
      <vt:lpstr>Методы изучения языка</vt:lpstr>
      <vt:lpstr>Лингвистика – большая наука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Лингвистика</dc:title>
  <dc:creator>Наследскова Полина Леонидовна</dc:creator>
  <cp:lastModifiedBy>Наследскова Полина Леонидовна</cp:lastModifiedBy>
  <cp:revision>10</cp:revision>
  <dcterms:created xsi:type="dcterms:W3CDTF">2018-08-28T21:36:25Z</dcterms:created>
  <dcterms:modified xsi:type="dcterms:W3CDTF">2018-09-04T18:40:28Z</dcterms:modified>
</cp:coreProperties>
</file>